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2" r:id="rId6"/>
    <p:sldId id="263" r:id="rId7"/>
    <p:sldId id="264" r:id="rId8"/>
    <p:sldId id="265" r:id="rId9"/>
    <p:sldId id="260" r:id="rId10"/>
    <p:sldId id="266" r:id="rId11"/>
    <p:sldId id="261" r:id="rId12"/>
    <p:sldId id="267"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8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1782561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29DD92C-6AD3-406D-8EA9-A60A5D89EECA}"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83286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307649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635744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4218722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9DD92C-6AD3-406D-8EA9-A60A5D89EECA}" type="datetimeFigureOut">
              <a:rPr lang="en-US" smtClean="0"/>
              <a:t>5/25/2020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531564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9DD92C-6AD3-406D-8EA9-A60A5D89EECA}" type="datetimeFigureOut">
              <a:rPr lang="en-US" smtClean="0"/>
              <a:t>5/25/2020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62055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3001688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006166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5336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29DD92C-6AD3-406D-8EA9-A60A5D89EECA}" type="datetimeFigureOut">
              <a:rPr lang="en-US" smtClean="0"/>
              <a:t>5/25/2020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22237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9DD92C-6AD3-406D-8EA9-A60A5D89EECA}"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89215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9DD92C-6AD3-406D-8EA9-A60A5D89EECA}" type="datetimeFigureOut">
              <a:rPr lang="en-US" smtClean="0"/>
              <a:t>5/25/2020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92377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29DD92C-6AD3-406D-8EA9-A60A5D89EECA}" type="datetimeFigureOut">
              <a:rPr lang="en-US" smtClean="0"/>
              <a:t>5/25/2020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27591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DD92C-6AD3-406D-8EA9-A60A5D89EECA}" type="datetimeFigureOut">
              <a:rPr lang="en-US" smtClean="0"/>
              <a:t>5/25/2020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113722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29DD92C-6AD3-406D-8EA9-A60A5D89EECA}"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90021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29DD92C-6AD3-406D-8EA9-A60A5D89EECA}" type="datetimeFigureOut">
              <a:rPr lang="en-US" smtClean="0"/>
              <a:t>5/25/2020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B57B275-80C7-44D6-9B70-B9F16363439B}" type="slidenum">
              <a:rPr lang="en-US" smtClean="0"/>
              <a:t>‹#›</a:t>
            </a:fld>
            <a:endParaRPr lang="en-US"/>
          </a:p>
        </p:txBody>
      </p:sp>
    </p:spTree>
    <p:extLst>
      <p:ext uri="{BB962C8B-B14F-4D97-AF65-F5344CB8AC3E}">
        <p14:creationId xmlns:p14="http://schemas.microsoft.com/office/powerpoint/2010/main" val="7555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29DD92C-6AD3-406D-8EA9-A60A5D89EECA}" type="datetimeFigureOut">
              <a:rPr lang="en-US" smtClean="0"/>
              <a:t>5/25/2020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B57B275-80C7-44D6-9B70-B9F16363439B}" type="slidenum">
              <a:rPr lang="en-US" smtClean="0"/>
              <a:t>‹#›</a:t>
            </a:fld>
            <a:endParaRPr lang="en-US"/>
          </a:p>
        </p:txBody>
      </p:sp>
    </p:spTree>
    <p:extLst>
      <p:ext uri="{BB962C8B-B14F-4D97-AF65-F5344CB8AC3E}">
        <p14:creationId xmlns:p14="http://schemas.microsoft.com/office/powerpoint/2010/main" val="30980506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st.github.com/ProProgrammer/781d5fbcb1d4364616c5#file-states2-json" TargetMode="External"/><Relationship Id="rId2" Type="http://schemas.openxmlformats.org/officeDocument/2006/relationships/hyperlink" Target="https://api.covid19india.org/cs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foursquare.com/docs/build-with-foursquare/categories/" TargetMode="External"/><Relationship Id="rId2" Type="http://schemas.openxmlformats.org/officeDocument/2006/relationships/hyperlink" Target="https://developer.foursquare.com/docs/places-api/endpoin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Covid19 Case Study </a:t>
            </a:r>
            <a:r>
              <a:rPr lang="en-US" b="1" dirty="0" smtClean="0"/>
              <a:t>India</a:t>
            </a:r>
            <a:endParaRPr lang="en-US" dirty="0"/>
          </a:p>
        </p:txBody>
      </p:sp>
      <p:sp>
        <p:nvSpPr>
          <p:cNvPr id="3" name="Content Placeholder 2"/>
          <p:cNvSpPr>
            <a:spLocks noGrp="1"/>
          </p:cNvSpPr>
          <p:nvPr>
            <p:ph idx="1"/>
          </p:nvPr>
        </p:nvSpPr>
        <p:spPr/>
        <p:txBody>
          <a:bodyPr/>
          <a:lstStyle/>
          <a:p>
            <a:pPr marL="0" indent="0" algn="ctr">
              <a:buNone/>
            </a:pPr>
            <a:r>
              <a:rPr lang="en-US" sz="4800" dirty="0">
                <a:latin typeface="Verdana" panose="020B0604030504040204" pitchFamily="34" charset="0"/>
                <a:ea typeface="Verdana" panose="020B0604030504040204" pitchFamily="34" charset="0"/>
                <a:cs typeface="Verdana" panose="020B0604030504040204" pitchFamily="34" charset="0"/>
              </a:rPr>
              <a:t>Author: Arnab </a:t>
            </a:r>
            <a:r>
              <a:rPr lang="en-US" sz="4800" dirty="0" smtClean="0">
                <a:latin typeface="Verdana" panose="020B0604030504040204" pitchFamily="34" charset="0"/>
                <a:ea typeface="Verdana" panose="020B0604030504040204" pitchFamily="34" charset="0"/>
                <a:cs typeface="Verdana" panose="020B0604030504040204" pitchFamily="34" charset="0"/>
              </a:rPr>
              <a:t>Roy</a:t>
            </a:r>
          </a:p>
          <a:p>
            <a:pPr marL="0" indent="0" algn="ctr">
              <a:buNone/>
            </a:pPr>
            <a:r>
              <a:rPr lang="en-US" sz="4800" dirty="0" smtClean="0">
                <a:latin typeface="Verdana" panose="020B0604030504040204" pitchFamily="34" charset="0"/>
                <a:ea typeface="Verdana" panose="020B0604030504040204" pitchFamily="34" charset="0"/>
                <a:cs typeface="Verdana" panose="020B0604030504040204" pitchFamily="34" charset="0"/>
              </a:rPr>
              <a:t>Date</a:t>
            </a:r>
            <a:r>
              <a:rPr lang="en-US" sz="4800" dirty="0">
                <a:latin typeface="Verdana" panose="020B0604030504040204" pitchFamily="34" charset="0"/>
                <a:ea typeface="Verdana" panose="020B0604030504040204" pitchFamily="34" charset="0"/>
                <a:cs typeface="Verdana" panose="020B0604030504040204" pitchFamily="34" charset="0"/>
              </a:rPr>
              <a:t>:  25/05/2020</a:t>
            </a:r>
          </a:p>
          <a:p>
            <a:endParaRPr lang="en-US" dirty="0"/>
          </a:p>
        </p:txBody>
      </p:sp>
    </p:spTree>
    <p:extLst>
      <p:ext uri="{BB962C8B-B14F-4D97-AF65-F5344CB8AC3E}">
        <p14:creationId xmlns:p14="http://schemas.microsoft.com/office/powerpoint/2010/main" val="3137411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CONTND..</a:t>
            </a:r>
            <a:endParaRPr lang="en-US" dirty="0"/>
          </a:p>
        </p:txBody>
      </p:sp>
      <p:sp>
        <p:nvSpPr>
          <p:cNvPr id="3" name="Content Placeholder 2"/>
          <p:cNvSpPr>
            <a:spLocks noGrp="1"/>
          </p:cNvSpPr>
          <p:nvPr>
            <p:ph idx="1"/>
          </p:nvPr>
        </p:nvSpPr>
        <p:spPr>
          <a:xfrm>
            <a:off x="1024128" y="2286000"/>
            <a:ext cx="9720073" cy="3639312"/>
          </a:xfrm>
        </p:spPr>
        <p:txBody>
          <a:bodyPr>
            <a:normAutofit fontScale="92500" lnSpcReduction="20000"/>
          </a:bodyPr>
          <a:lstStyle/>
          <a:p>
            <a:r>
              <a:rPr lang="en-US" sz="2400" dirty="0"/>
              <a:t>Based on above information the exploratory analysis can be made and clusters can be formed. Once the clusters are created, we can use Choropleth to represent them in the India Map.</a:t>
            </a:r>
          </a:p>
          <a:p>
            <a:pPr marL="0" indent="0">
              <a:buNone/>
            </a:pPr>
            <a:r>
              <a:rPr lang="en-US" b="1" u="sng" dirty="0"/>
              <a:t>Part 2</a:t>
            </a:r>
            <a:endParaRPr lang="en-US" dirty="0"/>
          </a:p>
          <a:p>
            <a:r>
              <a:rPr lang="en-US" sz="2400" dirty="0"/>
              <a:t>This is slightly difficult compare to Part 1. </a:t>
            </a:r>
            <a:r>
              <a:rPr lang="en-US" sz="2400" dirty="0"/>
              <a:t>In order to solve this we should first use the Foursquare API with Venues/Search and then invoke the API with the Category ID = ‘4bf58dd8d48988d196941735’ to retrieve the list of hospitals present in the state</a:t>
            </a:r>
            <a:r>
              <a:rPr lang="en-US" sz="2400" dirty="0" smtClean="0"/>
              <a:t>.</a:t>
            </a:r>
            <a:endParaRPr lang="en-US" sz="2400" dirty="0"/>
          </a:p>
          <a:p>
            <a:r>
              <a:rPr lang="en-US" sz="2400" dirty="0"/>
              <a:t>The </a:t>
            </a:r>
            <a:r>
              <a:rPr lang="en-US" sz="2400" dirty="0"/>
              <a:t>same information can then grouped by State to get an indicated count on Number of Hospitals accorss the state. A barchart can then be formed to represent the state wise comparison</a:t>
            </a:r>
          </a:p>
        </p:txBody>
      </p:sp>
    </p:spTree>
    <p:extLst>
      <p:ext uri="{BB962C8B-B14F-4D97-AF65-F5344CB8AC3E}">
        <p14:creationId xmlns:p14="http://schemas.microsoft.com/office/powerpoint/2010/main" val="204956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Full Solution and </a:t>
            </a:r>
            <a:r>
              <a:rPr lang="en-US" b="1" dirty="0" smtClean="0"/>
              <a:t>Analysis</a:t>
            </a:r>
            <a:endParaRPr lang="en-US" dirty="0"/>
          </a:p>
        </p:txBody>
      </p:sp>
      <p:sp>
        <p:nvSpPr>
          <p:cNvPr id="3" name="Content Placeholder 2"/>
          <p:cNvSpPr>
            <a:spLocks noGrp="1"/>
          </p:cNvSpPr>
          <p:nvPr>
            <p:ph idx="1"/>
          </p:nvPr>
        </p:nvSpPr>
        <p:spPr/>
        <p:txBody>
          <a:bodyPr/>
          <a:lstStyle/>
          <a:p>
            <a:r>
              <a:rPr lang="en-US" b="1" u="sng" dirty="0"/>
              <a:t>Part 1</a:t>
            </a:r>
            <a:endParaRPr lang="en-US" dirty="0"/>
          </a:p>
          <a:p>
            <a:r>
              <a:rPr lang="en-US" dirty="0"/>
              <a:t>A quick map plotting indicates the below distribution of % confirmed, Active, recovered and death cases in India. Visualization clearly shows that the states like Maharashtra, Gujrat and Rajasthan are worst impacted in terms of %confirmed and %active cases. Whereas most of the states also shows a moderate (30%-50%) and good (55%-70%) recovery rate. </a:t>
            </a:r>
          </a:p>
          <a:p>
            <a:r>
              <a:rPr lang="en-US" dirty="0"/>
              <a:t>In terms of death WB being the worst with death % 6%-9%, which is higher than most of the other states mostly having death % 1-5% which is almost at per India’s average.</a:t>
            </a:r>
          </a:p>
          <a:p>
            <a:endParaRPr lang="en-US" dirty="0"/>
          </a:p>
        </p:txBody>
      </p:sp>
    </p:spTree>
    <p:extLst>
      <p:ext uri="{BB962C8B-B14F-4D97-AF65-F5344CB8AC3E}">
        <p14:creationId xmlns:p14="http://schemas.microsoft.com/office/powerpoint/2010/main" val="360782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Confirmed &amp; Active %</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017" y="2286000"/>
            <a:ext cx="4974336" cy="4022725"/>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85999"/>
            <a:ext cx="5117592" cy="4022725"/>
          </a:xfrm>
          <a:prstGeom prst="rect">
            <a:avLst/>
          </a:prstGeom>
          <a:noFill/>
          <a:ln>
            <a:noFill/>
          </a:ln>
        </p:spPr>
      </p:pic>
    </p:spTree>
    <p:extLst>
      <p:ext uri="{BB962C8B-B14F-4D97-AF65-F5344CB8AC3E}">
        <p14:creationId xmlns:p14="http://schemas.microsoft.com/office/powerpoint/2010/main" val="235533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 and Death%</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352" y="2084832"/>
            <a:ext cx="5422393" cy="346557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952745" y="2101596"/>
            <a:ext cx="5943600" cy="3448811"/>
          </a:xfrm>
          <a:prstGeom prst="rect">
            <a:avLst/>
          </a:prstGeom>
          <a:noFill/>
          <a:ln>
            <a:noFill/>
          </a:ln>
        </p:spPr>
      </p:pic>
    </p:spTree>
    <p:extLst>
      <p:ext uri="{BB962C8B-B14F-4D97-AF65-F5344CB8AC3E}">
        <p14:creationId xmlns:p14="http://schemas.microsoft.com/office/powerpoint/2010/main" val="691104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analysis</a:t>
            </a:r>
            <a:endParaRPr lang="en-US" dirty="0"/>
          </a:p>
        </p:txBody>
      </p:sp>
      <p:sp>
        <p:nvSpPr>
          <p:cNvPr id="3" name="Content Placeholder 2"/>
          <p:cNvSpPr>
            <a:spLocks noGrp="1"/>
          </p:cNvSpPr>
          <p:nvPr>
            <p:ph idx="1"/>
          </p:nvPr>
        </p:nvSpPr>
        <p:spPr/>
        <p:txBody>
          <a:bodyPr/>
          <a:lstStyle/>
          <a:p>
            <a:r>
              <a:rPr lang="en-US" dirty="0"/>
              <a:t>Clustering mean analysis shows the below, on each clusters separately below has been revealed</a:t>
            </a:r>
          </a:p>
          <a:p>
            <a:r>
              <a:rPr lang="en-US" dirty="0"/>
              <a:t> </a:t>
            </a:r>
            <a:r>
              <a:rPr lang="en-US" b="1" dirty="0" smtClean="0"/>
              <a:t>Cluster </a:t>
            </a:r>
            <a:r>
              <a:rPr lang="en-US" b="1" dirty="0"/>
              <a:t>0,2:</a:t>
            </a:r>
            <a:r>
              <a:rPr lang="en-US" dirty="0"/>
              <a:t> Group of 10 states on total where average Recovery % has been far better which helps reducing the active %.Cluster 2 comprises of the set of small states where the testing % is not very good hence both Confirmed &amp; active % are very low.</a:t>
            </a:r>
          </a:p>
          <a:p>
            <a:r>
              <a:rPr lang="en-US" b="1" dirty="0"/>
              <a:t>Cluster 1, 3:</a:t>
            </a:r>
            <a:r>
              <a:rPr lang="en-US" dirty="0"/>
              <a:t> Groups 20 states on total where testing count is good which results slightly high-confirmed cases and moderate recovery %.</a:t>
            </a:r>
          </a:p>
          <a:p>
            <a:r>
              <a:rPr lang="en-US" dirty="0"/>
              <a:t>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033778" y="4884420"/>
            <a:ext cx="6854190" cy="1424940"/>
          </a:xfrm>
          <a:prstGeom prst="rect">
            <a:avLst/>
          </a:prstGeom>
          <a:noFill/>
          <a:ln>
            <a:noFill/>
          </a:ln>
        </p:spPr>
      </p:pic>
    </p:spTree>
    <p:extLst>
      <p:ext uri="{BB962C8B-B14F-4D97-AF65-F5344CB8AC3E}">
        <p14:creationId xmlns:p14="http://schemas.microsoft.com/office/powerpoint/2010/main" val="106185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Contnd..</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1016" y="2286000"/>
            <a:ext cx="8503920" cy="4022725"/>
          </a:xfrm>
          <a:prstGeom prst="rect">
            <a:avLst/>
          </a:prstGeom>
          <a:noFill/>
          <a:ln>
            <a:noFill/>
          </a:ln>
        </p:spPr>
      </p:pic>
    </p:spTree>
    <p:extLst>
      <p:ext uri="{BB962C8B-B14F-4D97-AF65-F5344CB8AC3E}">
        <p14:creationId xmlns:p14="http://schemas.microsoft.com/office/powerpoint/2010/main" val="636593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475488"/>
            <a:ext cx="9720072" cy="923544"/>
          </a:xfrm>
        </p:spPr>
        <p:txBody>
          <a:bodyPr/>
          <a:lstStyle/>
          <a:p>
            <a:r>
              <a:rPr lang="en-US" dirty="0" smtClean="0"/>
              <a:t>Contnd…</a:t>
            </a:r>
            <a:endParaRPr lang="en-US" dirty="0"/>
          </a:p>
        </p:txBody>
      </p:sp>
      <p:sp>
        <p:nvSpPr>
          <p:cNvPr id="3" name="Content Placeholder 2"/>
          <p:cNvSpPr>
            <a:spLocks noGrp="1"/>
          </p:cNvSpPr>
          <p:nvPr>
            <p:ph idx="1"/>
          </p:nvPr>
        </p:nvSpPr>
        <p:spPr>
          <a:xfrm>
            <a:off x="1024128" y="2295144"/>
            <a:ext cx="9720073" cy="3127248"/>
          </a:xfrm>
        </p:spPr>
        <p:txBody>
          <a:bodyPr/>
          <a:lstStyle/>
          <a:p>
            <a:r>
              <a:rPr lang="en-US" b="1" u="sng" dirty="0"/>
              <a:t>Part 2</a:t>
            </a:r>
            <a:endParaRPr lang="en-US" dirty="0"/>
          </a:p>
          <a:p>
            <a:r>
              <a:rPr lang="en-US" dirty="0"/>
              <a:t>Foursquare API with Venues/Search method has been used with the category ID = ‘4bf58dd8d48988d196941735’ (specifically represents the hospitals) to retrieve the list of hospitals along with their latitude and longitude information available within the </a:t>
            </a:r>
            <a:r>
              <a:rPr lang="en-US" dirty="0" smtClean="0"/>
              <a:t>state</a:t>
            </a:r>
          </a:p>
          <a:p>
            <a:r>
              <a:rPr lang="en-US" dirty="0"/>
              <a:t>A quick visualization shows that the number of hospitals are more for southern states (Karnataka/Kerala/Puducherry/Goa) than Northern </a:t>
            </a:r>
            <a:r>
              <a:rPr lang="en-US" dirty="0" smtClean="0"/>
              <a:t>States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59536" y="4553712"/>
            <a:ext cx="10049256" cy="2432304"/>
          </a:xfrm>
          <a:prstGeom prst="rect">
            <a:avLst/>
          </a:prstGeom>
          <a:noFill/>
          <a:ln>
            <a:noFill/>
          </a:ln>
        </p:spPr>
      </p:pic>
    </p:spTree>
    <p:extLst>
      <p:ext uri="{BB962C8B-B14F-4D97-AF65-F5344CB8AC3E}">
        <p14:creationId xmlns:p14="http://schemas.microsoft.com/office/powerpoint/2010/main" val="235287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dirty="0"/>
          </a:p>
        </p:txBody>
      </p:sp>
      <p:sp>
        <p:nvSpPr>
          <p:cNvPr id="3" name="Content Placeholder 2"/>
          <p:cNvSpPr>
            <a:spLocks noGrp="1"/>
          </p:cNvSpPr>
          <p:nvPr>
            <p:ph idx="1"/>
          </p:nvPr>
        </p:nvSpPr>
        <p:spPr>
          <a:xfrm>
            <a:off x="1024128" y="2407920"/>
            <a:ext cx="9720073" cy="3901440"/>
          </a:xfrm>
        </p:spPr>
        <p:txBody>
          <a:bodyPr>
            <a:normAutofit fontScale="62500" lnSpcReduction="20000"/>
          </a:bodyPr>
          <a:lstStyle/>
          <a:p>
            <a:r>
              <a:rPr lang="en-US" sz="2400" dirty="0"/>
              <a:t>Covid19 cases are on rise in India; under this assignment, we have performed some preliminary analysis for Covid19 cases in India. In this case study we have typically worked on the below problem statement, </a:t>
            </a:r>
          </a:p>
          <a:p>
            <a:r>
              <a:rPr lang="en-US" sz="2400" b="1" u="sng" dirty="0"/>
              <a:t>Part 1</a:t>
            </a:r>
            <a:endParaRPr lang="en-US" sz="2400" dirty="0"/>
          </a:p>
          <a:p>
            <a:pPr lvl="0"/>
            <a:r>
              <a:rPr lang="en-US" sz="2400" dirty="0"/>
              <a:t>Identification of the distribution of Covid19 cases across various states in India. Analyzing them based using map visualization. </a:t>
            </a:r>
          </a:p>
          <a:p>
            <a:pPr lvl="0"/>
            <a:r>
              <a:rPr lang="en-US" sz="2400" dirty="0"/>
              <a:t>State segmentation using clustering based on the below parameters</a:t>
            </a:r>
          </a:p>
          <a:p>
            <a:pPr lvl="1"/>
            <a:r>
              <a:rPr lang="en-US" dirty="0"/>
              <a:t>% Confirmed</a:t>
            </a:r>
          </a:p>
          <a:p>
            <a:pPr lvl="1"/>
            <a:r>
              <a:rPr lang="en-US" dirty="0"/>
              <a:t>% Active</a:t>
            </a:r>
          </a:p>
          <a:p>
            <a:pPr lvl="1"/>
            <a:r>
              <a:rPr lang="en-US" dirty="0"/>
              <a:t>% Recovered</a:t>
            </a:r>
          </a:p>
          <a:p>
            <a:pPr lvl="1"/>
            <a:r>
              <a:rPr lang="en-US" dirty="0"/>
              <a:t>% Death  </a:t>
            </a:r>
          </a:p>
          <a:p>
            <a:pPr lvl="0"/>
            <a:r>
              <a:rPr lang="en-US" sz="2400" dirty="0"/>
              <a:t>Represent the clusters in a map for visualization</a:t>
            </a:r>
          </a:p>
          <a:p>
            <a:r>
              <a:rPr lang="en-US" sz="2400" b="1" u="sng" dirty="0"/>
              <a:t>Part 2</a:t>
            </a:r>
            <a:endParaRPr lang="en-US" sz="2400" dirty="0"/>
          </a:p>
          <a:p>
            <a:pPr lvl="0"/>
            <a:r>
              <a:rPr lang="en-US" sz="2400" dirty="0"/>
              <a:t>Try to figure out the number of hospitals out in the state using the Foursquare API, and then compare them across states.</a:t>
            </a:r>
          </a:p>
          <a:p>
            <a:endParaRPr lang="en-US" dirty="0"/>
          </a:p>
        </p:txBody>
      </p:sp>
    </p:spTree>
    <p:extLst>
      <p:ext uri="{BB962C8B-B14F-4D97-AF65-F5344CB8AC3E}">
        <p14:creationId xmlns:p14="http://schemas.microsoft.com/office/powerpoint/2010/main" val="50168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acquisition and </a:t>
            </a:r>
            <a:r>
              <a:rPr lang="en-US" b="1" dirty="0" smtClean="0"/>
              <a:t>cleaning</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Data Sources</a:t>
            </a:r>
          </a:p>
          <a:p>
            <a:r>
              <a:rPr lang="en-US" dirty="0"/>
              <a:t>In order to do this analysis, below data has been identified. Both datasets (CSV) can be downloaded from </a:t>
            </a:r>
            <a:r>
              <a:rPr lang="en-US" b="1" u="sng" dirty="0">
                <a:hlinkClick r:id="rId2"/>
              </a:rPr>
              <a:t>https://api.covid19india.org/csv</a:t>
            </a:r>
            <a:endParaRPr lang="en-US" dirty="0"/>
          </a:p>
          <a:p>
            <a:pPr lvl="0"/>
            <a:r>
              <a:rPr lang="en-US" b="1" u="sng" dirty="0"/>
              <a:t>State wise cases data:</a:t>
            </a:r>
            <a:r>
              <a:rPr lang="en-US" dirty="0"/>
              <a:t> which contains data for 34 states in India. For each state it has recovered, Deaths, active , confirmed, increase from previous day</a:t>
            </a:r>
          </a:p>
          <a:p>
            <a:pPr lvl="0"/>
            <a:r>
              <a:rPr lang="en-US" b="1" u="sng" dirty="0"/>
              <a:t>State wise test count data:</a:t>
            </a:r>
            <a:r>
              <a:rPr lang="en-US" dirty="0"/>
              <a:t> which contains the </a:t>
            </a:r>
            <a:r>
              <a:rPr lang="en-US" dirty="0" smtClean="0"/>
              <a:t>cumulative </a:t>
            </a:r>
            <a:r>
              <a:rPr lang="en-US" dirty="0"/>
              <a:t>covid19 test count for each day for each state, along with all other information e.g. number of beds, population for that state, % positive, % negative e.t.c.</a:t>
            </a:r>
          </a:p>
          <a:p>
            <a:pPr lvl="0"/>
            <a:r>
              <a:rPr lang="en-US" b="1" u="sng" dirty="0"/>
              <a:t>Visualization for India state map:</a:t>
            </a:r>
            <a:r>
              <a:rPr lang="en-US" dirty="0"/>
              <a:t> Below json has been used to create Choropleth maps, the json is specific to Indian States.</a:t>
            </a:r>
          </a:p>
          <a:p>
            <a:pPr marL="0" indent="0">
              <a:buNone/>
            </a:pPr>
            <a:r>
              <a:rPr lang="en-US" u="sng" dirty="0">
                <a:hlinkClick r:id="rId3"/>
              </a:rPr>
              <a:t>https://gist.github.com/ProProgrammer/781d5fbcb1d4364616c5#file-states2-json</a:t>
            </a:r>
            <a:endParaRPr lang="en-US" dirty="0"/>
          </a:p>
          <a:p>
            <a:endParaRPr lang="en-US" dirty="0"/>
          </a:p>
        </p:txBody>
      </p:sp>
    </p:spTree>
    <p:extLst>
      <p:ext uri="{BB962C8B-B14F-4D97-AF65-F5344CB8AC3E}">
        <p14:creationId xmlns:p14="http://schemas.microsoft.com/office/powerpoint/2010/main" val="320088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Contnd…</a:t>
            </a:r>
            <a:endParaRPr lang="en-US" dirty="0"/>
          </a:p>
        </p:txBody>
      </p:sp>
      <p:sp>
        <p:nvSpPr>
          <p:cNvPr id="3" name="Content Placeholder 2"/>
          <p:cNvSpPr>
            <a:spLocks noGrp="1"/>
          </p:cNvSpPr>
          <p:nvPr>
            <p:ph idx="1"/>
          </p:nvPr>
        </p:nvSpPr>
        <p:spPr/>
        <p:txBody>
          <a:bodyPr/>
          <a:lstStyle/>
          <a:p>
            <a:pPr lvl="0"/>
            <a:r>
              <a:rPr lang="en-US" b="1" u="sng" dirty="0"/>
              <a:t>Foursquare API Documentation:</a:t>
            </a:r>
            <a:r>
              <a:rPr lang="en-US" dirty="0"/>
              <a:t> All documentation related to foursquare API end point present in the below location</a:t>
            </a:r>
          </a:p>
          <a:p>
            <a:pPr marL="0" indent="0">
              <a:buNone/>
            </a:pPr>
            <a:r>
              <a:rPr lang="en-US" u="sng" dirty="0">
                <a:hlinkClick r:id="rId2"/>
              </a:rPr>
              <a:t>https://developer.foursquare.com/docs/places-api/endpoints</a:t>
            </a:r>
            <a:r>
              <a:rPr lang="en-US" u="sng" dirty="0" smtClean="0">
                <a:hlinkClick r:id="rId2"/>
              </a:rPr>
              <a:t>/</a:t>
            </a:r>
            <a:endParaRPr lang="en-US" dirty="0"/>
          </a:p>
          <a:p>
            <a:r>
              <a:rPr lang="en-US" dirty="0"/>
              <a:t>Also since we are only working towards retrieving the list of Hospitals we have used category specific information’s from the below link which is also part of foursquare API documentation.</a:t>
            </a:r>
          </a:p>
          <a:p>
            <a:pPr marL="0" indent="0">
              <a:buNone/>
            </a:pPr>
            <a:r>
              <a:rPr lang="en-US" u="sng" dirty="0">
                <a:hlinkClick r:id="rId3"/>
              </a:rPr>
              <a:t>https://developer.foursquare.com/docs/build-with-foursquare/categories/</a:t>
            </a:r>
            <a:endParaRPr lang="en-US" dirty="0"/>
          </a:p>
        </p:txBody>
      </p:sp>
    </p:spTree>
    <p:extLst>
      <p:ext uri="{BB962C8B-B14F-4D97-AF65-F5344CB8AC3E}">
        <p14:creationId xmlns:p14="http://schemas.microsoft.com/office/powerpoint/2010/main" val="70260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and manipulation</a:t>
            </a:r>
          </a:p>
        </p:txBody>
      </p:sp>
      <p:sp>
        <p:nvSpPr>
          <p:cNvPr id="3" name="Content Placeholder 2"/>
          <p:cNvSpPr>
            <a:spLocks noGrp="1"/>
          </p:cNvSpPr>
          <p:nvPr>
            <p:ph idx="1"/>
          </p:nvPr>
        </p:nvSpPr>
        <p:spPr/>
        <p:txBody>
          <a:bodyPr>
            <a:normAutofit fontScale="55000" lnSpcReduction="20000"/>
          </a:bodyPr>
          <a:lstStyle/>
          <a:p>
            <a:pPr>
              <a:buFont typeface="Wingdings" panose="05000000000000000000" pitchFamily="2" charset="2"/>
              <a:buChar char="§"/>
            </a:pPr>
            <a:r>
              <a:rPr lang="en-US" sz="2800" dirty="0"/>
              <a:t>For state wise cases data only below columns has been retained rest all columns, which are not required for the analysis, has been deleted.</a:t>
            </a:r>
          </a:p>
          <a:p>
            <a:pPr lvl="1"/>
            <a:r>
              <a:rPr lang="en-US" sz="2400" dirty="0"/>
              <a:t>State name</a:t>
            </a:r>
          </a:p>
          <a:p>
            <a:pPr lvl="1"/>
            <a:r>
              <a:rPr lang="en-US" sz="2400" dirty="0"/>
              <a:t>Confirmed</a:t>
            </a:r>
          </a:p>
          <a:p>
            <a:pPr lvl="1"/>
            <a:r>
              <a:rPr lang="en-US" sz="2400" dirty="0"/>
              <a:t>Recovered</a:t>
            </a:r>
          </a:p>
          <a:p>
            <a:pPr lvl="1"/>
            <a:r>
              <a:rPr lang="en-US" sz="2400" dirty="0"/>
              <a:t>Deaths</a:t>
            </a:r>
          </a:p>
          <a:p>
            <a:pPr lvl="1"/>
            <a:r>
              <a:rPr lang="en-US" sz="2400" dirty="0"/>
              <a:t>Active</a:t>
            </a:r>
          </a:p>
          <a:p>
            <a:pPr>
              <a:buFont typeface="Wingdings" panose="05000000000000000000" pitchFamily="2" charset="2"/>
              <a:buChar char="§"/>
            </a:pPr>
            <a:r>
              <a:rPr lang="en-US" sz="2800" dirty="0"/>
              <a:t>State wise test count data, contains date wise </a:t>
            </a:r>
            <a:r>
              <a:rPr lang="en-US" sz="2800" dirty="0" smtClean="0"/>
              <a:t>cumulative </a:t>
            </a:r>
            <a:r>
              <a:rPr lang="en-US" sz="2800" dirty="0"/>
              <a:t>count of test conducted for each state .Hence in order to retrieve the latest state level test count , only the row with last data collection (for each state) date has been retained. As part of the analysis only below information has been retained and rest all has been deleted.</a:t>
            </a:r>
          </a:p>
          <a:p>
            <a:pPr lvl="1"/>
            <a:r>
              <a:rPr lang="en-US" sz="2400" dirty="0"/>
              <a:t>State name</a:t>
            </a:r>
          </a:p>
          <a:p>
            <a:pPr lvl="1"/>
            <a:r>
              <a:rPr lang="en-US" sz="2400" dirty="0"/>
              <a:t>Test count</a:t>
            </a:r>
          </a:p>
          <a:p>
            <a:endParaRPr lang="en-US" dirty="0"/>
          </a:p>
        </p:txBody>
      </p:sp>
    </p:spTree>
    <p:extLst>
      <p:ext uri="{BB962C8B-B14F-4D97-AF65-F5344CB8AC3E}">
        <p14:creationId xmlns:p14="http://schemas.microsoft.com/office/powerpoint/2010/main" val="270360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Contnd..</a:t>
            </a:r>
            <a:endParaRPr lang="en-US" dirty="0"/>
          </a:p>
        </p:txBody>
      </p:sp>
      <p:sp>
        <p:nvSpPr>
          <p:cNvPr id="3" name="Content Placeholder 2"/>
          <p:cNvSpPr>
            <a:spLocks noGrp="1"/>
          </p:cNvSpPr>
          <p:nvPr>
            <p:ph idx="1"/>
          </p:nvPr>
        </p:nvSpPr>
        <p:spPr/>
        <p:txBody>
          <a:bodyPr>
            <a:normAutofit fontScale="55000" lnSpcReduction="20000"/>
          </a:bodyPr>
          <a:lstStyle/>
          <a:p>
            <a:pPr>
              <a:buFont typeface="Wingdings" panose="05000000000000000000" pitchFamily="2" charset="2"/>
              <a:buChar char="§"/>
            </a:pPr>
            <a:r>
              <a:rPr lang="en-US" sz="2900" dirty="0"/>
              <a:t>The above 2 dataset has been merged based on state name to create a complete dataset that has following information, using the </a:t>
            </a:r>
            <a:r>
              <a:rPr lang="en-US" sz="2900" b="1" u="sng" dirty="0" err="1"/>
              <a:t>geopy</a:t>
            </a:r>
            <a:r>
              <a:rPr lang="en-US" sz="2900" dirty="0"/>
              <a:t> we have also added the latitude and longitude information for each states.</a:t>
            </a:r>
          </a:p>
          <a:p>
            <a:pPr lvl="1"/>
            <a:r>
              <a:rPr lang="en-US" b="1" u="sng" dirty="0"/>
              <a:t>Covid19 Full Stat </a:t>
            </a:r>
            <a:endParaRPr lang="en-US" dirty="0"/>
          </a:p>
          <a:p>
            <a:pPr lvl="2"/>
            <a:r>
              <a:rPr lang="en-US" sz="2600" dirty="0"/>
              <a:t>State name</a:t>
            </a:r>
          </a:p>
          <a:p>
            <a:pPr lvl="2"/>
            <a:r>
              <a:rPr lang="en-US" sz="2600" dirty="0"/>
              <a:t>Confirmed</a:t>
            </a:r>
          </a:p>
          <a:p>
            <a:pPr lvl="2"/>
            <a:r>
              <a:rPr lang="en-US" sz="2600" dirty="0"/>
              <a:t>Recovered</a:t>
            </a:r>
          </a:p>
          <a:p>
            <a:pPr lvl="2"/>
            <a:r>
              <a:rPr lang="en-US" sz="2600" dirty="0"/>
              <a:t>Deaths</a:t>
            </a:r>
          </a:p>
          <a:p>
            <a:pPr lvl="2"/>
            <a:r>
              <a:rPr lang="en-US" sz="2600" dirty="0"/>
              <a:t>Active</a:t>
            </a:r>
          </a:p>
          <a:p>
            <a:pPr lvl="2"/>
            <a:r>
              <a:rPr lang="en-US" sz="2600" dirty="0"/>
              <a:t>Test count</a:t>
            </a:r>
          </a:p>
          <a:p>
            <a:pPr lvl="2"/>
            <a:r>
              <a:rPr lang="en-US" sz="2600" dirty="0"/>
              <a:t>Latitude</a:t>
            </a:r>
          </a:p>
          <a:p>
            <a:pPr lvl="2"/>
            <a:r>
              <a:rPr lang="en-US" sz="2600" dirty="0"/>
              <a:t>Longitude</a:t>
            </a:r>
          </a:p>
          <a:p>
            <a:endParaRPr lang="en-US" dirty="0"/>
          </a:p>
        </p:txBody>
      </p:sp>
    </p:spTree>
    <p:extLst>
      <p:ext uri="{BB962C8B-B14F-4D97-AF65-F5344CB8AC3E}">
        <p14:creationId xmlns:p14="http://schemas.microsoft.com/office/powerpoint/2010/main" val="2403878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Contnd..</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
            </a:pPr>
            <a:r>
              <a:rPr lang="en-US" dirty="0"/>
              <a:t>After invoking Foursquare API to retrieve the list of hospitals another dataset has been created with the below attributes</a:t>
            </a:r>
          </a:p>
          <a:p>
            <a:pPr lvl="1"/>
            <a:r>
              <a:rPr lang="en-US" b="1" u="sng" dirty="0"/>
              <a:t>Covid19 Hospital Info  </a:t>
            </a:r>
            <a:endParaRPr lang="en-US" dirty="0"/>
          </a:p>
          <a:p>
            <a:pPr lvl="2"/>
            <a:r>
              <a:rPr lang="en-US" sz="2400" dirty="0"/>
              <a:t>State name</a:t>
            </a:r>
          </a:p>
          <a:p>
            <a:pPr lvl="2"/>
            <a:r>
              <a:rPr lang="en-US" sz="2400" dirty="0"/>
              <a:t>Longitude</a:t>
            </a:r>
          </a:p>
          <a:p>
            <a:pPr lvl="2"/>
            <a:r>
              <a:rPr lang="en-US" sz="2400" dirty="0"/>
              <a:t>Latitude</a:t>
            </a:r>
          </a:p>
          <a:p>
            <a:pPr lvl="2"/>
            <a:r>
              <a:rPr lang="en-US" sz="2400" dirty="0"/>
              <a:t>Hospital Name</a:t>
            </a:r>
          </a:p>
          <a:p>
            <a:pPr lvl="2"/>
            <a:r>
              <a:rPr lang="en-US" sz="2400" dirty="0"/>
              <a:t>Hospital Latitude</a:t>
            </a:r>
          </a:p>
          <a:p>
            <a:pPr lvl="2"/>
            <a:r>
              <a:rPr lang="en-US" sz="2400" dirty="0"/>
              <a:t>Hospital Longitude</a:t>
            </a:r>
          </a:p>
          <a:p>
            <a:endParaRPr lang="en-US" dirty="0"/>
          </a:p>
        </p:txBody>
      </p:sp>
    </p:spTree>
    <p:extLst>
      <p:ext uri="{BB962C8B-B14F-4D97-AF65-F5344CB8AC3E}">
        <p14:creationId xmlns:p14="http://schemas.microsoft.com/office/powerpoint/2010/main" val="407932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CONTND..</a:t>
            </a:r>
            <a:endParaRPr lang="en-US" dirty="0"/>
          </a:p>
        </p:txBody>
      </p:sp>
      <p:sp>
        <p:nvSpPr>
          <p:cNvPr id="3" name="Content Placeholder 2"/>
          <p:cNvSpPr>
            <a:spLocks noGrp="1"/>
          </p:cNvSpPr>
          <p:nvPr>
            <p:ph idx="1"/>
          </p:nvPr>
        </p:nvSpPr>
        <p:spPr/>
        <p:txBody>
          <a:bodyPr>
            <a:normAutofit fontScale="77500" lnSpcReduction="20000"/>
          </a:bodyPr>
          <a:lstStyle/>
          <a:p>
            <a:pPr>
              <a:buFont typeface="Arial" panose="020B0604020202020204" pitchFamily="34" charset="0"/>
              <a:buChar char="•"/>
            </a:pPr>
            <a:r>
              <a:rPr lang="en-US" dirty="0"/>
              <a:t>The above dataset can also be clubbed with the cluster information retrieved while performing the clustering on </a:t>
            </a:r>
            <a:r>
              <a:rPr lang="en-US" b="1" u="sng" dirty="0"/>
              <a:t>Covid19 Full Stat</a:t>
            </a:r>
            <a:r>
              <a:rPr lang="en-US" dirty="0"/>
              <a:t>. This merging will create the below DB which can then further used for visualizing the hospitals on Map.</a:t>
            </a:r>
          </a:p>
          <a:p>
            <a:pPr lvl="1"/>
            <a:r>
              <a:rPr lang="en-US" b="1" u="sng" dirty="0"/>
              <a:t>Covid19 Hospital Clusters  </a:t>
            </a:r>
            <a:endParaRPr lang="en-US" dirty="0"/>
          </a:p>
          <a:p>
            <a:pPr lvl="2"/>
            <a:r>
              <a:rPr lang="en-US" sz="2400" dirty="0"/>
              <a:t>State name</a:t>
            </a:r>
          </a:p>
          <a:p>
            <a:pPr lvl="2"/>
            <a:r>
              <a:rPr lang="en-US" sz="2400" dirty="0"/>
              <a:t>Longitude</a:t>
            </a:r>
          </a:p>
          <a:p>
            <a:pPr lvl="2"/>
            <a:r>
              <a:rPr lang="en-US" sz="2400" dirty="0"/>
              <a:t>Latitude</a:t>
            </a:r>
          </a:p>
          <a:p>
            <a:pPr lvl="2"/>
            <a:r>
              <a:rPr lang="en-US" sz="2400" dirty="0"/>
              <a:t>Hospital Name</a:t>
            </a:r>
          </a:p>
          <a:p>
            <a:pPr lvl="2"/>
            <a:r>
              <a:rPr lang="en-US" sz="2400" dirty="0"/>
              <a:t>Hospital Latitude</a:t>
            </a:r>
          </a:p>
          <a:p>
            <a:pPr lvl="2"/>
            <a:r>
              <a:rPr lang="en-US" sz="2400" dirty="0"/>
              <a:t>Hospital Longitude</a:t>
            </a:r>
          </a:p>
          <a:p>
            <a:pPr lvl="2"/>
            <a:r>
              <a:rPr lang="en-US" sz="2400" dirty="0"/>
              <a:t>Clusters</a:t>
            </a:r>
          </a:p>
          <a:p>
            <a:endParaRPr lang="en-US" dirty="0"/>
          </a:p>
        </p:txBody>
      </p:sp>
    </p:spTree>
    <p:extLst>
      <p:ext uri="{BB962C8B-B14F-4D97-AF65-F5344CB8AC3E}">
        <p14:creationId xmlns:p14="http://schemas.microsoft.com/office/powerpoint/2010/main" val="223304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Problem solving </a:t>
            </a:r>
            <a:r>
              <a:rPr lang="en-US" b="1" dirty="0" smtClean="0"/>
              <a:t>approach</a:t>
            </a:r>
            <a:endParaRPr lang="en-US" dirty="0"/>
          </a:p>
        </p:txBody>
      </p:sp>
      <p:sp>
        <p:nvSpPr>
          <p:cNvPr id="3" name="Content Placeholder 2"/>
          <p:cNvSpPr>
            <a:spLocks noGrp="1"/>
          </p:cNvSpPr>
          <p:nvPr>
            <p:ph idx="1"/>
          </p:nvPr>
        </p:nvSpPr>
        <p:spPr/>
        <p:txBody>
          <a:bodyPr>
            <a:normAutofit/>
          </a:bodyPr>
          <a:lstStyle/>
          <a:p>
            <a:r>
              <a:rPr lang="en-US" b="1" u="sng" dirty="0"/>
              <a:t>Part 1</a:t>
            </a:r>
            <a:endParaRPr lang="en-US" dirty="0"/>
          </a:p>
          <a:p>
            <a:r>
              <a:rPr lang="en-US" dirty="0"/>
              <a:t>Once we have the merged information below, columns can be calculated</a:t>
            </a:r>
          </a:p>
          <a:p>
            <a:pPr lvl="1"/>
            <a:r>
              <a:rPr lang="en-US" dirty="0"/>
              <a:t>% Confirmed = Confirmed * 100 / Total Tested</a:t>
            </a:r>
          </a:p>
          <a:p>
            <a:pPr lvl="1"/>
            <a:r>
              <a:rPr lang="en-US" dirty="0"/>
              <a:t>% Active = Active * 100 / Confirmed</a:t>
            </a:r>
          </a:p>
          <a:p>
            <a:pPr lvl="1"/>
            <a:r>
              <a:rPr lang="en-US" dirty="0"/>
              <a:t>% Recovered = Recovered * 100 / Confirmed</a:t>
            </a:r>
          </a:p>
          <a:p>
            <a:pPr lvl="1"/>
            <a:r>
              <a:rPr lang="en-US" dirty="0"/>
              <a:t>% Death  = Deaths * 100 / Confirmed</a:t>
            </a:r>
          </a:p>
          <a:p>
            <a:endParaRPr lang="en-US" dirty="0"/>
          </a:p>
        </p:txBody>
      </p:sp>
    </p:spTree>
    <p:extLst>
      <p:ext uri="{BB962C8B-B14F-4D97-AF65-F5344CB8AC3E}">
        <p14:creationId xmlns:p14="http://schemas.microsoft.com/office/powerpoint/2010/main" val="23417145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TotalTime>
  <Words>1011</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Verdana</vt:lpstr>
      <vt:lpstr>Wingdings</vt:lpstr>
      <vt:lpstr>Wingdings 3</vt:lpstr>
      <vt:lpstr>Ion Boardroom</vt:lpstr>
      <vt:lpstr>Covid19 Case Study India</vt:lpstr>
      <vt:lpstr>Introduction</vt:lpstr>
      <vt:lpstr>Data acquisition and cleaning</vt:lpstr>
      <vt:lpstr>Contnd…</vt:lpstr>
      <vt:lpstr>Data Cleaning and manipulation</vt:lpstr>
      <vt:lpstr>Contnd..</vt:lpstr>
      <vt:lpstr>Contnd..</vt:lpstr>
      <vt:lpstr>CONTND..</vt:lpstr>
      <vt:lpstr>Problem solving approach</vt:lpstr>
      <vt:lpstr>CONTND..</vt:lpstr>
      <vt:lpstr>Full Solution and Analysis</vt:lpstr>
      <vt:lpstr>Confirmed &amp; Active %</vt:lpstr>
      <vt:lpstr>Recover and Death%</vt:lpstr>
      <vt:lpstr>Clustering analysis</vt:lpstr>
      <vt:lpstr>Contnd..</vt:lpstr>
      <vt:lpstr>Contnd…</vt:lpstr>
    </vt:vector>
  </TitlesOfParts>
  <Company>Unisys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Case Study India</dc:title>
  <dc:creator>Roy, Arnab</dc:creator>
  <cp:lastModifiedBy>Roy, Arnab</cp:lastModifiedBy>
  <cp:revision>21</cp:revision>
  <dcterms:created xsi:type="dcterms:W3CDTF">2020-05-25T16:28:40Z</dcterms:created>
  <dcterms:modified xsi:type="dcterms:W3CDTF">2020-05-25T16:45:56Z</dcterms:modified>
</cp:coreProperties>
</file>